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39"/>
  </p:notesMasterIdLst>
  <p:sldIdLst>
    <p:sldId id="256" r:id="rId5"/>
    <p:sldId id="258" r:id="rId6"/>
    <p:sldId id="260" r:id="rId7"/>
    <p:sldId id="261" r:id="rId8"/>
    <p:sldId id="263" r:id="rId9"/>
    <p:sldId id="264" r:id="rId10"/>
    <p:sldId id="265" r:id="rId11"/>
    <p:sldId id="267" r:id="rId12"/>
    <p:sldId id="268" r:id="rId13"/>
    <p:sldId id="297" r:id="rId14"/>
    <p:sldId id="270" r:id="rId15"/>
    <p:sldId id="271" r:id="rId16"/>
    <p:sldId id="273" r:id="rId17"/>
    <p:sldId id="274" r:id="rId18"/>
    <p:sldId id="275" r:id="rId19"/>
    <p:sldId id="277" r:id="rId20"/>
    <p:sldId id="278" r:id="rId21"/>
    <p:sldId id="280" r:id="rId22"/>
    <p:sldId id="281" r:id="rId23"/>
    <p:sldId id="282" r:id="rId24"/>
    <p:sldId id="283" r:id="rId25"/>
    <p:sldId id="284" r:id="rId26"/>
    <p:sldId id="285" r:id="rId27"/>
    <p:sldId id="286" r:id="rId28"/>
    <p:sldId id="287" r:id="rId29"/>
    <p:sldId id="288" r:id="rId30"/>
    <p:sldId id="293" r:id="rId31"/>
    <p:sldId id="294" r:id="rId32"/>
    <p:sldId id="295" r:id="rId33"/>
    <p:sldId id="289" r:id="rId34"/>
    <p:sldId id="290" r:id="rId35"/>
    <p:sldId id="291" r:id="rId36"/>
    <p:sldId id="292" r:id="rId37"/>
    <p:sldId id="296" r:id="rId38"/>
  </p:sldIdLst>
  <p:sldSz cx="7772400" cy="10058400"/>
  <p:notesSz cx="6858000" cy="9144000"/>
  <p:embeddedFontLst>
    <p:embeddedFont>
      <p:font typeface="Helvetica Neue" panose="020B0604020202020204"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Open Sans Light" panose="020B0306030504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0" autoAdjust="0"/>
    <p:restoredTop sz="94660"/>
  </p:normalViewPr>
  <p:slideViewPr>
    <p:cSldViewPr snapToGrid="0">
      <p:cViewPr varScale="1">
        <p:scale>
          <a:sx n="66" d="100"/>
          <a:sy n="66" d="100"/>
        </p:scale>
        <p:origin x="21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5aeec777a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5aeec77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59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5aeec777a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5aeec777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5aeec777a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5aeec777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b5aeec777a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b5aeec777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5aeec777a_0_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5aeec777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b5aeec777a_0_4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b5aeec77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5aeec777a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5aeec77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5aeec777a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5aeec777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5aeec777a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5aeec777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5aeec777a_0_7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5aeec777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5aeec777a_0_7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5aeec77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af3aa860d_0_1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af3aa86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5aeec777a_0_8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5aeec777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5aeec777a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5aeec777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5aeec777a_0_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5aeec77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af3aa860d_0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af3aa860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af3aa860d_0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af3aa860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893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af3aa860d_0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af3aa860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05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af3aa860d_0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af3aa860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08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d8c850c25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56220c88e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56220c8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632a1af1d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b632a1af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af3aa860d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aaf3aa8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af3aa860d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aaf3aa8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803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fd1c8e08f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fd1c8e0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fd1c8e08f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fd1c8e0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fd1c8e08f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fd1c8e0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5aeec777a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5aeec77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5aeec777a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5aeec77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txBox="1">
            <a:spLocks noGrp="1"/>
          </p:cNvSpPr>
          <p:nvPr>
            <p:ph type="title" idx="4294967295"/>
          </p:nvPr>
        </p:nvSpPr>
        <p:spPr>
          <a:xfrm>
            <a:off x="264950" y="420551"/>
            <a:ext cx="7242600" cy="15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b="1" dirty="0">
                <a:solidFill>
                  <a:srgbClr val="FFFFFF"/>
                </a:solidFill>
              </a:rPr>
              <a:t>Project:</a:t>
            </a:r>
            <a:endParaRPr sz="4000" b="1" dirty="0">
              <a:solidFill>
                <a:srgbClr val="FFFFFF"/>
              </a:solidFill>
            </a:endParaRPr>
          </a:p>
          <a:p>
            <a:pPr marL="0" lvl="0" indent="0" algn="ctr" rtl="0">
              <a:lnSpc>
                <a:spcPct val="115000"/>
              </a:lnSpc>
              <a:spcBef>
                <a:spcPts val="0"/>
              </a:spcBef>
              <a:spcAft>
                <a:spcPts val="0"/>
              </a:spcAft>
              <a:buNone/>
            </a:pPr>
            <a:r>
              <a:rPr lang="en" sz="4000" b="1" dirty="0">
                <a:solidFill>
                  <a:srgbClr val="FFFFFF"/>
                </a:solidFill>
              </a:rPr>
              <a:t>Securing the Perimeter</a:t>
            </a:r>
            <a:endParaRPr sz="4000" b="1" dirty="0">
              <a:solidFill>
                <a:srgbClr val="FFFFFF"/>
              </a:solidFill>
            </a:endParaRPr>
          </a:p>
          <a:p>
            <a:pPr marL="0" lvl="0" indent="0" algn="ctr" rtl="0">
              <a:lnSpc>
                <a:spcPct val="115000"/>
              </a:lnSpc>
              <a:spcBef>
                <a:spcPts val="0"/>
              </a:spcBef>
              <a:spcAft>
                <a:spcPts val="0"/>
              </a:spcAft>
              <a:buNone/>
            </a:pPr>
            <a:endParaRPr sz="4000" b="1" dirty="0">
              <a:solidFill>
                <a:srgbClr val="FFFFFF"/>
              </a:solidFill>
            </a:endParaRPr>
          </a:p>
        </p:txBody>
      </p:sp>
      <p:sp>
        <p:nvSpPr>
          <p:cNvPr id="177" name="Google Shape;177;p51"/>
          <p:cNvSpPr txBox="1">
            <a:spLocks noGrp="1"/>
          </p:cNvSpPr>
          <p:nvPr>
            <p:ph type="title" idx="4294967295"/>
          </p:nvPr>
        </p:nvSpPr>
        <p:spPr>
          <a:xfrm>
            <a:off x="417350" y="7811951"/>
            <a:ext cx="7242600" cy="15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4000" i="1" dirty="0">
                <a:solidFill>
                  <a:srgbClr val="FFFFFF"/>
                </a:solidFill>
              </a:rPr>
              <a:t>Yaser Issa Ahmed</a:t>
            </a:r>
            <a:endParaRPr sz="4000" dirty="0">
              <a:solidFill>
                <a:srgbClr val="FFFFFF"/>
              </a:solidFill>
            </a:endParaRPr>
          </a:p>
          <a:p>
            <a:pPr marL="0" lvl="0" indent="0" algn="ctr" rtl="0">
              <a:lnSpc>
                <a:spcPct val="115000"/>
              </a:lnSpc>
              <a:spcBef>
                <a:spcPts val="0"/>
              </a:spcBef>
              <a:spcAft>
                <a:spcPts val="0"/>
              </a:spcAft>
              <a:buNone/>
            </a:pPr>
            <a:r>
              <a:rPr lang="en-US" sz="4000" i="1" dirty="0">
                <a:solidFill>
                  <a:srgbClr val="FFFFFF"/>
                </a:solidFill>
              </a:rPr>
              <a:t>04/21/2024</a:t>
            </a:r>
          </a:p>
        </p:txBody>
      </p:sp>
      <p:sp>
        <p:nvSpPr>
          <p:cNvPr id="178" name="Google Shape;178;p51"/>
          <p:cNvSpPr/>
          <p:nvPr/>
        </p:nvSpPr>
        <p:spPr>
          <a:xfrm>
            <a:off x="6526900" y="8834600"/>
            <a:ext cx="1133100" cy="480900"/>
          </a:xfrm>
          <a:prstGeom prst="rect">
            <a:avLst/>
          </a:prstGeom>
          <a:solidFill>
            <a:srgbClr val="02B4E5"/>
          </a:solidFill>
          <a:ln w="9525" cap="flat" cmpd="sng">
            <a:solidFill>
              <a:srgbClr val="02B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2.2.2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Management, Secure, and Enterprise internal subnets. Please only use Standard_B1s for your VM size and select the Linux Ubuntu 18.04 image, otherwise you will encounter an error.</a:t>
            </a:r>
            <a:endParaRPr sz="1800" b="1">
              <a:solidFill>
                <a:schemeClr val="dk2"/>
              </a:solidFill>
            </a:endParaRPr>
          </a:p>
        </p:txBody>
      </p:sp>
      <p:pic>
        <p:nvPicPr>
          <p:cNvPr id="8" name="Picture 7" descr="A screenshot of a computer&#10;&#10;Description automatically generated">
            <a:extLst>
              <a:ext uri="{FF2B5EF4-FFF2-40B4-BE49-F238E27FC236}">
                <a16:creationId xmlns:a16="http://schemas.microsoft.com/office/drawing/2014/main" id="{AF04A843-37E0-5774-A703-40E9D42B5DAA}"/>
              </a:ext>
            </a:extLst>
          </p:cNvPr>
          <p:cNvPicPr>
            <a:picLocks noChangeAspect="1"/>
          </p:cNvPicPr>
          <p:nvPr/>
        </p:nvPicPr>
        <p:blipFill rotWithShape="1">
          <a:blip r:embed="rId3"/>
          <a:srcRect l="4294" t="16386" r="26892" b="5462"/>
          <a:stretch/>
        </p:blipFill>
        <p:spPr>
          <a:xfrm>
            <a:off x="410028" y="3062515"/>
            <a:ext cx="6952344" cy="5263781"/>
          </a:xfrm>
          <a:prstGeom prst="rect">
            <a:avLst/>
          </a:prstGeom>
        </p:spPr>
      </p:pic>
    </p:spTree>
    <p:extLst>
      <p:ext uri="{BB962C8B-B14F-4D97-AF65-F5344CB8AC3E}">
        <p14:creationId xmlns:p14="http://schemas.microsoft.com/office/powerpoint/2010/main" val="2747842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6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2.3.1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DMZ. </a:t>
            </a:r>
            <a:endParaRPr sz="1800" b="1">
              <a:solidFill>
                <a:schemeClr val="dk2"/>
              </a:solidFill>
            </a:endParaRPr>
          </a:p>
        </p:txBody>
      </p:sp>
      <p:pic>
        <p:nvPicPr>
          <p:cNvPr id="5" name="Picture 4" descr="A screenshot of a computer&#10;&#10;Description automatically generated">
            <a:extLst>
              <a:ext uri="{FF2B5EF4-FFF2-40B4-BE49-F238E27FC236}">
                <a16:creationId xmlns:a16="http://schemas.microsoft.com/office/drawing/2014/main" id="{480993D9-8971-705A-A286-2F95683A6584}"/>
              </a:ext>
            </a:extLst>
          </p:cNvPr>
          <p:cNvPicPr>
            <a:picLocks noChangeAspect="1"/>
          </p:cNvPicPr>
          <p:nvPr/>
        </p:nvPicPr>
        <p:blipFill rotWithShape="1">
          <a:blip r:embed="rId3"/>
          <a:srcRect l="5789" t="15826" r="26704" b="6164"/>
          <a:stretch/>
        </p:blipFill>
        <p:spPr>
          <a:xfrm>
            <a:off x="185088" y="2503713"/>
            <a:ext cx="7322457" cy="56412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2.3.2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Internal network. </a:t>
            </a:r>
            <a:endParaRPr sz="1800" b="1">
              <a:solidFill>
                <a:schemeClr val="dk2"/>
              </a:solidFill>
            </a:endParaRPr>
          </a:p>
        </p:txBody>
      </p:sp>
      <p:pic>
        <p:nvPicPr>
          <p:cNvPr id="5" name="Picture 4" descr="A screenshot of a computer&#10;&#10;Description automatically generated">
            <a:extLst>
              <a:ext uri="{FF2B5EF4-FFF2-40B4-BE49-F238E27FC236}">
                <a16:creationId xmlns:a16="http://schemas.microsoft.com/office/drawing/2014/main" id="{AED994AE-79AB-4A62-93FA-6E5E970E2700}"/>
              </a:ext>
            </a:extLst>
          </p:cNvPr>
          <p:cNvPicPr>
            <a:picLocks noChangeAspect="1"/>
          </p:cNvPicPr>
          <p:nvPr/>
        </p:nvPicPr>
        <p:blipFill rotWithShape="1">
          <a:blip r:embed="rId3"/>
          <a:srcRect l="5882" t="16667" r="26891" b="5042"/>
          <a:stretch/>
        </p:blipFill>
        <p:spPr>
          <a:xfrm>
            <a:off x="166914" y="2598058"/>
            <a:ext cx="7242600" cy="56230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2.4.1 Screenshot</a:t>
            </a:r>
            <a:endParaRPr sz="3600" b="1"/>
          </a:p>
          <a:p>
            <a:pPr marL="0" lvl="0" indent="0" algn="l" rtl="0">
              <a:lnSpc>
                <a:spcPct val="115000"/>
              </a:lnSpc>
              <a:spcBef>
                <a:spcPts val="1200"/>
              </a:spcBef>
              <a:spcAft>
                <a:spcPts val="1200"/>
              </a:spcAft>
              <a:buNone/>
            </a:pPr>
            <a:r>
              <a:rPr lang="en" sz="1800" b="1">
                <a:solidFill>
                  <a:schemeClr val="dk2"/>
                </a:solidFill>
              </a:rPr>
              <a:t>Create a VPN to connect to your internal network. </a:t>
            </a:r>
            <a:endParaRPr sz="1800" b="1">
              <a:solidFill>
                <a:schemeClr val="dk2"/>
              </a:solidFill>
            </a:endParaRPr>
          </a:p>
        </p:txBody>
      </p:sp>
      <p:pic>
        <p:nvPicPr>
          <p:cNvPr id="4" name="Picture 3" descr="A computer screen shot of a computer screen&#10;&#10;Description automatically generated">
            <a:extLst>
              <a:ext uri="{FF2B5EF4-FFF2-40B4-BE49-F238E27FC236}">
                <a16:creationId xmlns:a16="http://schemas.microsoft.com/office/drawing/2014/main" id="{EB63B042-8FFF-632D-35C9-CA1742458E8F}"/>
              </a:ext>
            </a:extLst>
          </p:cNvPr>
          <p:cNvPicPr>
            <a:picLocks noChangeAspect="1"/>
          </p:cNvPicPr>
          <p:nvPr/>
        </p:nvPicPr>
        <p:blipFill>
          <a:blip r:embed="rId3"/>
          <a:stretch>
            <a:fillRect/>
          </a:stretch>
        </p:blipFill>
        <p:spPr>
          <a:xfrm>
            <a:off x="0" y="2438400"/>
            <a:ext cx="7772400" cy="351971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B749117-5C22-D874-1001-4DDDC0490B4D}"/>
              </a:ext>
            </a:extLst>
          </p:cNvPr>
          <p:cNvPicPr>
            <a:picLocks noChangeAspect="1"/>
          </p:cNvPicPr>
          <p:nvPr/>
        </p:nvPicPr>
        <p:blipFill rotWithShape="1">
          <a:blip r:embed="rId4"/>
          <a:srcRect l="22402" r="3461" b="-1523"/>
          <a:stretch/>
        </p:blipFill>
        <p:spPr>
          <a:xfrm>
            <a:off x="0" y="5958114"/>
            <a:ext cx="7772400" cy="41002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t>2.4.2 Screenshot</a:t>
            </a:r>
            <a:endParaRPr sz="3600" b="1" dirty="0"/>
          </a:p>
          <a:p>
            <a:pPr marL="0" lvl="0" indent="0" algn="l" rtl="0">
              <a:lnSpc>
                <a:spcPct val="115000"/>
              </a:lnSpc>
              <a:spcBef>
                <a:spcPts val="1200"/>
              </a:spcBef>
              <a:spcAft>
                <a:spcPts val="1200"/>
              </a:spcAft>
              <a:buNone/>
            </a:pPr>
            <a:r>
              <a:rPr lang="en" sz="1800" b="1" dirty="0">
                <a:solidFill>
                  <a:schemeClr val="dk2"/>
                </a:solidFill>
              </a:rPr>
              <a:t>Test VPN connection by connecting to one of the VMs in your internal network.</a:t>
            </a:r>
            <a:endParaRPr sz="1800" b="1" dirty="0">
              <a:solidFill>
                <a:schemeClr val="dk2"/>
              </a:solidFill>
            </a:endParaRPr>
          </a:p>
        </p:txBody>
      </p:sp>
      <p:pic>
        <p:nvPicPr>
          <p:cNvPr id="7" name="Picture 6" descr="A computer screen shot of a blue screen&#10;&#10;Description automatically generated">
            <a:extLst>
              <a:ext uri="{FF2B5EF4-FFF2-40B4-BE49-F238E27FC236}">
                <a16:creationId xmlns:a16="http://schemas.microsoft.com/office/drawing/2014/main" id="{35EFCC22-17DB-6E7F-C59B-771DBAD32899}"/>
              </a:ext>
            </a:extLst>
          </p:cNvPr>
          <p:cNvPicPr>
            <a:picLocks noChangeAspect="1"/>
          </p:cNvPicPr>
          <p:nvPr/>
        </p:nvPicPr>
        <p:blipFill>
          <a:blip r:embed="rId3"/>
          <a:stretch>
            <a:fillRect/>
          </a:stretch>
        </p:blipFill>
        <p:spPr>
          <a:xfrm>
            <a:off x="0" y="2438400"/>
            <a:ext cx="7772400" cy="5181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4"/>
        <p:cNvGrpSpPr/>
        <p:nvPr/>
      </p:nvGrpSpPr>
      <p:grpSpPr>
        <a:xfrm>
          <a:off x="0" y="0"/>
          <a:ext cx="0" cy="0"/>
          <a:chOff x="0" y="0"/>
          <a:chExt cx="0" cy="0"/>
        </a:xfrm>
      </p:grpSpPr>
      <p:sp>
        <p:nvSpPr>
          <p:cNvPr id="295" name="Google Shape;295;p70"/>
          <p:cNvSpPr/>
          <p:nvPr/>
        </p:nvSpPr>
        <p:spPr>
          <a:xfrm>
            <a:off x="902700" y="4003550"/>
            <a:ext cx="6147900" cy="34992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Continuous Monitoring with a SIEM</a:t>
            </a:r>
            <a:endParaRPr sz="3600" b="1">
              <a:solidFill>
                <a:srgbClr val="FFFFFF"/>
              </a:solidFill>
              <a:latin typeface="Open Sans"/>
              <a:ea typeface="Open Sans"/>
              <a:cs typeface="Open Sans"/>
              <a:sym typeface="Open Sans"/>
            </a:endParaRPr>
          </a:p>
        </p:txBody>
      </p:sp>
      <p:sp>
        <p:nvSpPr>
          <p:cNvPr id="296" name="Google Shape;296;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3.1.1 Screenshot</a:t>
            </a:r>
            <a:endParaRPr sz="3600" b="1"/>
          </a:p>
          <a:p>
            <a:pPr marL="0" lvl="0" indent="0" algn="l" rtl="0">
              <a:lnSpc>
                <a:spcPct val="115000"/>
              </a:lnSpc>
              <a:spcBef>
                <a:spcPts val="1200"/>
              </a:spcBef>
              <a:spcAft>
                <a:spcPts val="0"/>
              </a:spcAft>
              <a:buClr>
                <a:schemeClr val="dk1"/>
              </a:buClr>
              <a:buSzPts val="1100"/>
              <a:buFont typeface="Arial"/>
              <a:buNone/>
            </a:pPr>
            <a:r>
              <a:rPr lang="en" sz="1800" b="1">
                <a:solidFill>
                  <a:schemeClr val="dk2"/>
                </a:solidFill>
              </a:rPr>
              <a:t>Create a VM in your private DMZ. On that VM, go through the process to create an ELK Server. For your Elk Server use the VM size DS1_v2 and  Linux Ubuntu 18.04 image.</a:t>
            </a:r>
            <a:endParaRPr sz="1800" b="1">
              <a:solidFill>
                <a:schemeClr val="dk2"/>
              </a:solidFill>
            </a:endParaRPr>
          </a:p>
          <a:p>
            <a:pPr marL="0" lvl="0" indent="0" algn="l" rtl="0">
              <a:spcBef>
                <a:spcPts val="1200"/>
              </a:spcBef>
              <a:spcAft>
                <a:spcPts val="0"/>
              </a:spcAft>
              <a:buNone/>
            </a:pPr>
            <a:endParaRPr sz="3600" b="1"/>
          </a:p>
        </p:txBody>
      </p:sp>
      <p:sp>
        <p:nvSpPr>
          <p:cNvPr id="308" name="Google Shape;308;p7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5" name="Picture 4" descr="A computer screen shot of a computer screen&#10;&#10;Description automatically generated">
            <a:extLst>
              <a:ext uri="{FF2B5EF4-FFF2-40B4-BE49-F238E27FC236}">
                <a16:creationId xmlns:a16="http://schemas.microsoft.com/office/drawing/2014/main" id="{50C0735C-0738-AA1C-E144-DDD9ACAAFE7A}"/>
              </a:ext>
            </a:extLst>
          </p:cNvPr>
          <p:cNvPicPr>
            <a:picLocks noChangeAspect="1"/>
          </p:cNvPicPr>
          <p:nvPr/>
        </p:nvPicPr>
        <p:blipFill>
          <a:blip r:embed="rId3"/>
          <a:stretch>
            <a:fillRect/>
          </a:stretch>
        </p:blipFill>
        <p:spPr>
          <a:xfrm>
            <a:off x="0" y="2438400"/>
            <a:ext cx="7772400" cy="5181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dirty="0"/>
          </a:p>
          <a:p>
            <a:pPr marL="0" lvl="0" indent="0" algn="l" rtl="0">
              <a:spcBef>
                <a:spcPts val="0"/>
              </a:spcBef>
              <a:spcAft>
                <a:spcPts val="0"/>
              </a:spcAft>
              <a:buNone/>
            </a:pPr>
            <a:r>
              <a:rPr lang="en" sz="3600" b="1" dirty="0"/>
              <a:t>3.1.2 Screenshot</a:t>
            </a:r>
            <a:endParaRPr sz="3600" b="1" dirty="0"/>
          </a:p>
          <a:p>
            <a:pPr marL="0" lvl="0" indent="0" algn="l" rtl="0">
              <a:lnSpc>
                <a:spcPct val="115000"/>
              </a:lnSpc>
              <a:spcBef>
                <a:spcPts val="1200"/>
              </a:spcBef>
              <a:spcAft>
                <a:spcPts val="0"/>
              </a:spcAft>
              <a:buNone/>
            </a:pPr>
            <a:r>
              <a:rPr lang="en" sz="1800" b="1" dirty="0">
                <a:solidFill>
                  <a:schemeClr val="dk2"/>
                </a:solidFill>
              </a:rPr>
              <a:t>Set up routing to only allow traffic inbound to the server from both your virtual networks, and make sure Kibana is only accessible when you're on the network.</a:t>
            </a:r>
            <a:endParaRPr sz="1800" b="1" dirty="0">
              <a:solidFill>
                <a:schemeClr val="dk2"/>
              </a:solidFill>
            </a:endParaRPr>
          </a:p>
          <a:p>
            <a:pPr marL="0" lvl="0" indent="0" algn="l" rtl="0">
              <a:spcBef>
                <a:spcPts val="1200"/>
              </a:spcBef>
              <a:spcAft>
                <a:spcPts val="0"/>
              </a:spcAft>
              <a:buNone/>
            </a:pPr>
            <a:endParaRPr sz="3600" b="1" dirty="0"/>
          </a:p>
        </p:txBody>
      </p:sp>
      <p:sp>
        <p:nvSpPr>
          <p:cNvPr id="314" name="Google Shape;314;p73"/>
          <p:cNvSpPr txBox="1">
            <a:spLocks noGrp="1"/>
          </p:cNvSpPr>
          <p:nvPr>
            <p:ph type="body" idx="1"/>
          </p:nvPr>
        </p:nvSpPr>
        <p:spPr>
          <a:xfrm>
            <a:off x="1125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5" name="Picture 4" descr="A screenshot of a computer&#10;&#10;Description automatically generated">
            <a:extLst>
              <a:ext uri="{FF2B5EF4-FFF2-40B4-BE49-F238E27FC236}">
                <a16:creationId xmlns:a16="http://schemas.microsoft.com/office/drawing/2014/main" id="{68F00EDD-C218-F6BA-B321-63F3E1937E5F}"/>
              </a:ext>
            </a:extLst>
          </p:cNvPr>
          <p:cNvPicPr>
            <a:picLocks noChangeAspect="1"/>
          </p:cNvPicPr>
          <p:nvPr/>
        </p:nvPicPr>
        <p:blipFill>
          <a:blip r:embed="rId3"/>
          <a:stretch>
            <a:fillRect/>
          </a:stretch>
        </p:blipFill>
        <p:spPr>
          <a:xfrm>
            <a:off x="0" y="2438400"/>
            <a:ext cx="7772400" cy="5181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7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3.2.1 Screenshot</a:t>
            </a:r>
            <a:endParaRPr sz="3600" b="1"/>
          </a:p>
          <a:p>
            <a:pPr marL="0" lvl="0" indent="0" algn="l" rtl="0">
              <a:lnSpc>
                <a:spcPct val="115000"/>
              </a:lnSpc>
              <a:spcBef>
                <a:spcPts val="1200"/>
              </a:spcBef>
              <a:spcAft>
                <a:spcPts val="0"/>
              </a:spcAft>
              <a:buNone/>
            </a:pPr>
            <a:r>
              <a:rPr lang="en" sz="1800" b="1">
                <a:solidFill>
                  <a:schemeClr val="dk2"/>
                </a:solidFill>
              </a:rPr>
              <a:t>Install Filebeat on your web servers and show the Filebeat service as active.</a:t>
            </a:r>
            <a:endParaRPr sz="1800" b="1">
              <a:solidFill>
                <a:schemeClr val="dk2"/>
              </a:solidFill>
            </a:endParaRPr>
          </a:p>
          <a:p>
            <a:pPr marL="0" lvl="0" indent="0" algn="l" rtl="0">
              <a:spcBef>
                <a:spcPts val="1200"/>
              </a:spcBef>
              <a:spcAft>
                <a:spcPts val="0"/>
              </a:spcAft>
              <a:buNone/>
            </a:pPr>
            <a:endParaRPr sz="3600" b="1"/>
          </a:p>
        </p:txBody>
      </p:sp>
      <p:sp>
        <p:nvSpPr>
          <p:cNvPr id="326" name="Google Shape;326;p7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9" name="Picture 8" descr="A screenshot of a computer&#10;&#10;Description automatically generated">
            <a:extLst>
              <a:ext uri="{FF2B5EF4-FFF2-40B4-BE49-F238E27FC236}">
                <a16:creationId xmlns:a16="http://schemas.microsoft.com/office/drawing/2014/main" id="{9463A807-D2C0-C237-3B8A-8D41EA7D181C}"/>
              </a:ext>
            </a:extLst>
          </p:cNvPr>
          <p:cNvPicPr>
            <a:picLocks noChangeAspect="1"/>
          </p:cNvPicPr>
          <p:nvPr/>
        </p:nvPicPr>
        <p:blipFill rotWithShape="1">
          <a:blip r:embed="rId3"/>
          <a:srcRect l="3408" t="5883" r="19981" b="34454"/>
          <a:stretch/>
        </p:blipFill>
        <p:spPr>
          <a:xfrm>
            <a:off x="175108" y="2902856"/>
            <a:ext cx="7422184" cy="38535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dirty="0"/>
          </a:p>
          <a:p>
            <a:pPr marL="0" lvl="0" indent="0" algn="l" rtl="0">
              <a:spcBef>
                <a:spcPts val="0"/>
              </a:spcBef>
              <a:spcAft>
                <a:spcPts val="0"/>
              </a:spcAft>
              <a:buNone/>
            </a:pPr>
            <a:r>
              <a:rPr lang="en" sz="3600" b="1" dirty="0"/>
              <a:t>3.2.2 Screenshot</a:t>
            </a:r>
            <a:endParaRPr sz="3600" b="1" dirty="0"/>
          </a:p>
          <a:p>
            <a:pPr marL="0" lvl="0" indent="0" algn="l" rtl="0">
              <a:lnSpc>
                <a:spcPct val="115000"/>
              </a:lnSpc>
              <a:spcBef>
                <a:spcPts val="1200"/>
              </a:spcBef>
              <a:spcAft>
                <a:spcPts val="0"/>
              </a:spcAft>
              <a:buNone/>
            </a:pPr>
            <a:r>
              <a:rPr lang="en" sz="1800" b="1" dirty="0">
                <a:solidFill>
                  <a:schemeClr val="dk2"/>
                </a:solidFill>
              </a:rPr>
              <a:t>Configure Filebeat to route web server logs to Elasticsearch.</a:t>
            </a:r>
            <a:endParaRPr sz="1800" b="1" dirty="0">
              <a:solidFill>
                <a:schemeClr val="dk2"/>
              </a:solidFill>
            </a:endParaRPr>
          </a:p>
          <a:p>
            <a:pPr marL="0" lvl="0" indent="0" algn="l" rtl="0">
              <a:spcBef>
                <a:spcPts val="1200"/>
              </a:spcBef>
              <a:spcAft>
                <a:spcPts val="0"/>
              </a:spcAft>
              <a:buNone/>
            </a:pPr>
            <a:endParaRPr sz="3600" b="1" dirty="0"/>
          </a:p>
        </p:txBody>
      </p:sp>
      <p:sp>
        <p:nvSpPr>
          <p:cNvPr id="332" name="Google Shape;332;p7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a:t>
            </a:r>
            <a:endParaRPr sz="1800" dirty="0"/>
          </a:p>
          <a:p>
            <a:pPr marL="0" lvl="0" indent="0" algn="l" rtl="0">
              <a:spcBef>
                <a:spcPts val="1600"/>
              </a:spcBef>
              <a:spcAft>
                <a:spcPts val="0"/>
              </a:spcAft>
              <a:buNone/>
            </a:pPr>
            <a:endParaRPr sz="1900" dirty="0"/>
          </a:p>
          <a:p>
            <a:pPr marL="0" lvl="0" indent="0" algn="l" rtl="0">
              <a:spcBef>
                <a:spcPts val="1200"/>
              </a:spcBef>
              <a:spcAft>
                <a:spcPts val="0"/>
              </a:spcAft>
              <a:buNone/>
            </a:pPr>
            <a:endParaRPr sz="1900" b="1" dirty="0">
              <a:latin typeface="Open Sans"/>
              <a:ea typeface="Open Sans"/>
              <a:cs typeface="Open Sans"/>
              <a:sym typeface="Open Sans"/>
            </a:endParaRPr>
          </a:p>
          <a:p>
            <a:pPr marL="0" lvl="0" indent="0" algn="l" rtl="0">
              <a:spcBef>
                <a:spcPts val="1600"/>
              </a:spcBef>
              <a:spcAft>
                <a:spcPts val="1600"/>
              </a:spcAft>
              <a:buNone/>
            </a:pPr>
            <a:endParaRPr sz="1900" dirty="0"/>
          </a:p>
        </p:txBody>
      </p:sp>
      <p:pic>
        <p:nvPicPr>
          <p:cNvPr id="5" name="Picture 4" descr="A screenshot of a computer&#10;&#10;Description automatically generated">
            <a:extLst>
              <a:ext uri="{FF2B5EF4-FFF2-40B4-BE49-F238E27FC236}">
                <a16:creationId xmlns:a16="http://schemas.microsoft.com/office/drawing/2014/main" id="{260A007D-0C84-CE37-A957-39703E07C31F}"/>
              </a:ext>
            </a:extLst>
          </p:cNvPr>
          <p:cNvPicPr>
            <a:picLocks noChangeAspect="1"/>
          </p:cNvPicPr>
          <p:nvPr/>
        </p:nvPicPr>
        <p:blipFill rotWithShape="1">
          <a:blip r:embed="rId3"/>
          <a:srcRect l="5695" t="20448" r="6817" b="9384"/>
          <a:stretch/>
        </p:blipFill>
        <p:spPr>
          <a:xfrm>
            <a:off x="210457" y="3389086"/>
            <a:ext cx="6799914" cy="36358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0"/>
        <p:cNvGrpSpPr/>
        <p:nvPr/>
      </p:nvGrpSpPr>
      <p:grpSpPr>
        <a:xfrm>
          <a:off x="0" y="0"/>
          <a:ext cx="0" cy="0"/>
          <a:chOff x="0" y="0"/>
          <a:chExt cx="0" cy="0"/>
        </a:xfrm>
      </p:grpSpPr>
      <p:sp>
        <p:nvSpPr>
          <p:cNvPr id="191" name="Google Shape;191;p53"/>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2" name="Google Shape;192;p5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3" name="Google Shape;193;p53"/>
          <p:cNvSpPr/>
          <p:nvPr/>
        </p:nvSpPr>
        <p:spPr>
          <a:xfrm>
            <a:off x="1094850" y="3965950"/>
            <a:ext cx="5582700" cy="333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Secure Network Architecture</a:t>
            </a:r>
            <a:endParaRPr sz="3600" b="1">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dirty="0"/>
          </a:p>
          <a:p>
            <a:pPr marL="0" lvl="0" indent="0" algn="l" rtl="0">
              <a:spcBef>
                <a:spcPts val="0"/>
              </a:spcBef>
              <a:spcAft>
                <a:spcPts val="0"/>
              </a:spcAft>
              <a:buNone/>
            </a:pPr>
            <a:r>
              <a:rPr lang="en" sz="3600" b="1" dirty="0"/>
              <a:t>3.2.3 Screenshot</a:t>
            </a:r>
            <a:endParaRPr sz="3600" b="1" dirty="0"/>
          </a:p>
          <a:p>
            <a:pPr marL="0" lvl="0" indent="0" algn="l" rtl="0">
              <a:lnSpc>
                <a:spcPct val="115000"/>
              </a:lnSpc>
              <a:spcBef>
                <a:spcPts val="1200"/>
              </a:spcBef>
              <a:spcAft>
                <a:spcPts val="0"/>
              </a:spcAft>
              <a:buNone/>
            </a:pPr>
            <a:r>
              <a:rPr lang="en" sz="1800" b="1" dirty="0">
                <a:solidFill>
                  <a:schemeClr val="dk2"/>
                </a:solidFill>
              </a:rPr>
              <a:t>Simulate web traffic to your web servers using https://www.babylontraffic.com.</a:t>
            </a:r>
            <a:endParaRPr sz="1800" b="1" dirty="0">
              <a:solidFill>
                <a:schemeClr val="dk2"/>
              </a:solidFill>
            </a:endParaRPr>
          </a:p>
          <a:p>
            <a:pPr marL="0" lvl="0" indent="0" algn="l" rtl="0">
              <a:spcBef>
                <a:spcPts val="1200"/>
              </a:spcBef>
              <a:spcAft>
                <a:spcPts val="0"/>
              </a:spcAft>
              <a:buNone/>
            </a:pPr>
            <a:endParaRPr sz="3600" b="1" dirty="0"/>
          </a:p>
        </p:txBody>
      </p:sp>
      <p:pic>
        <p:nvPicPr>
          <p:cNvPr id="6" name="Picture 5" descr="A screenshot of a computer&#10;&#10;Description automatically generated">
            <a:extLst>
              <a:ext uri="{FF2B5EF4-FFF2-40B4-BE49-F238E27FC236}">
                <a16:creationId xmlns:a16="http://schemas.microsoft.com/office/drawing/2014/main" id="{DC14E686-0E54-58F3-F9D0-B970E5682167}"/>
              </a:ext>
            </a:extLst>
          </p:cNvPr>
          <p:cNvPicPr>
            <a:picLocks noChangeAspect="1"/>
          </p:cNvPicPr>
          <p:nvPr/>
        </p:nvPicPr>
        <p:blipFill rotWithShape="1">
          <a:blip r:embed="rId3"/>
          <a:srcRect t="7703" b="4622"/>
          <a:stretch/>
        </p:blipFill>
        <p:spPr>
          <a:xfrm>
            <a:off x="39086" y="2917370"/>
            <a:ext cx="7468459" cy="49058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3.2.4 Screenshot</a:t>
            </a:r>
            <a:endParaRPr sz="3600" b="1"/>
          </a:p>
          <a:p>
            <a:pPr marL="0" lvl="0" indent="0" algn="l" rtl="0">
              <a:lnSpc>
                <a:spcPct val="115000"/>
              </a:lnSpc>
              <a:spcBef>
                <a:spcPts val="1200"/>
              </a:spcBef>
              <a:spcAft>
                <a:spcPts val="0"/>
              </a:spcAft>
              <a:buNone/>
            </a:pPr>
            <a:r>
              <a:rPr lang="en" sz="1800" b="1">
                <a:solidFill>
                  <a:schemeClr val="dk2"/>
                </a:solidFill>
              </a:rPr>
              <a:t>Web server logs appear in Kibana.</a:t>
            </a:r>
            <a:endParaRPr sz="1800" b="1">
              <a:solidFill>
                <a:schemeClr val="dk2"/>
              </a:solidFill>
            </a:endParaRPr>
          </a:p>
          <a:p>
            <a:pPr marL="0" lvl="0" indent="0" algn="l" rtl="0">
              <a:spcBef>
                <a:spcPts val="1200"/>
              </a:spcBef>
              <a:spcAft>
                <a:spcPts val="0"/>
              </a:spcAft>
              <a:buNone/>
            </a:pPr>
            <a:endParaRPr sz="3600" b="1"/>
          </a:p>
        </p:txBody>
      </p:sp>
      <p:pic>
        <p:nvPicPr>
          <p:cNvPr id="5" name="Picture 4" descr="A screenshot of a computer&#10;&#10;Description automatically generated">
            <a:extLst>
              <a:ext uri="{FF2B5EF4-FFF2-40B4-BE49-F238E27FC236}">
                <a16:creationId xmlns:a16="http://schemas.microsoft.com/office/drawing/2014/main" id="{62CEE1C9-BED8-9A6A-FBC2-4E0D8E5D11A7}"/>
              </a:ext>
            </a:extLst>
          </p:cNvPr>
          <p:cNvPicPr>
            <a:picLocks noChangeAspect="1"/>
          </p:cNvPicPr>
          <p:nvPr/>
        </p:nvPicPr>
        <p:blipFill rotWithShape="1">
          <a:blip r:embed="rId3"/>
          <a:srcRect l="5602" t="16807" r="6818" b="5463"/>
          <a:stretch/>
        </p:blipFill>
        <p:spPr>
          <a:xfrm>
            <a:off x="101600" y="3265715"/>
            <a:ext cx="7395029" cy="437554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3.3 Build Alerts</a:t>
            </a:r>
            <a:endParaRPr sz="3600" b="1"/>
          </a:p>
        </p:txBody>
      </p:sp>
      <p:sp>
        <p:nvSpPr>
          <p:cNvPr id="350" name="Google Shape;350;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Open Sans"/>
                <a:ea typeface="Open Sans"/>
                <a:cs typeface="Open Sans"/>
                <a:sym typeface="Open Sans"/>
              </a:rPr>
              <a:t>In this next section, you will create alerts on the simulated web traffic you see. Build alerts to alert you of possible DoS, brute force, and probing attacks.</a:t>
            </a:r>
            <a:endParaRPr sz="1900" b="1">
              <a:latin typeface="Open Sans"/>
              <a:ea typeface="Open Sans"/>
              <a:cs typeface="Open Sans"/>
              <a:sym typeface="Open Sans"/>
            </a:endParaRPr>
          </a:p>
          <a:p>
            <a:pPr marL="0" lvl="0" indent="0" algn="l" rtl="0">
              <a:spcBef>
                <a:spcPts val="1600"/>
              </a:spcBef>
              <a:spcAft>
                <a:spcPts val="0"/>
              </a:spcAft>
              <a:buNone/>
            </a:pPr>
            <a:r>
              <a:rPr lang="en" sz="1900" b="1">
                <a:latin typeface="Open Sans"/>
                <a:ea typeface="Open Sans"/>
                <a:cs typeface="Open Sans"/>
                <a:sym typeface="Open Sans"/>
              </a:rPr>
              <a:t>Insert screenshots on the following pages, showing completion of each of the specified tasks.</a:t>
            </a:r>
            <a:endParaRPr sz="20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8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3.3.1 Screenshot</a:t>
            </a:r>
            <a:endParaRPr sz="3600" b="1"/>
          </a:p>
          <a:p>
            <a:pPr marL="0" lvl="0" indent="0" algn="l" rtl="0">
              <a:lnSpc>
                <a:spcPct val="115000"/>
              </a:lnSpc>
              <a:spcBef>
                <a:spcPts val="1200"/>
              </a:spcBef>
              <a:spcAft>
                <a:spcPts val="0"/>
              </a:spcAft>
              <a:buNone/>
            </a:pPr>
            <a:r>
              <a:rPr lang="en" sz="1800" b="1">
                <a:solidFill>
                  <a:schemeClr val="dk2"/>
                </a:solidFill>
              </a:rPr>
              <a:t>Create an alert for DoS attack.</a:t>
            </a:r>
            <a:endParaRPr sz="1800" b="1">
              <a:solidFill>
                <a:schemeClr val="dk2"/>
              </a:solidFill>
            </a:endParaRPr>
          </a:p>
          <a:p>
            <a:pPr marL="0" lvl="0" indent="0" algn="l" rtl="0">
              <a:spcBef>
                <a:spcPts val="1200"/>
              </a:spcBef>
              <a:spcAft>
                <a:spcPts val="0"/>
              </a:spcAft>
              <a:buNone/>
            </a:pPr>
            <a:endParaRPr sz="3600" b="1"/>
          </a:p>
        </p:txBody>
      </p:sp>
      <p:sp>
        <p:nvSpPr>
          <p:cNvPr id="356" name="Google Shape;356;p80"/>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descr="A screenshot of a computer&#10;&#10;Description automatically generated">
            <a:extLst>
              <a:ext uri="{FF2B5EF4-FFF2-40B4-BE49-F238E27FC236}">
                <a16:creationId xmlns:a16="http://schemas.microsoft.com/office/drawing/2014/main" id="{CF4C8F69-B169-1955-4CD5-67CF4FA497CF}"/>
              </a:ext>
            </a:extLst>
          </p:cNvPr>
          <p:cNvPicPr>
            <a:picLocks noChangeAspect="1"/>
          </p:cNvPicPr>
          <p:nvPr/>
        </p:nvPicPr>
        <p:blipFill rotWithShape="1">
          <a:blip r:embed="rId3"/>
          <a:srcRect t="8123" b="6583"/>
          <a:stretch/>
        </p:blipFill>
        <p:spPr>
          <a:xfrm>
            <a:off x="0" y="2859314"/>
            <a:ext cx="7772400" cy="4419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3.3.2 Screenshot</a:t>
            </a:r>
            <a:endParaRPr sz="3600" b="1"/>
          </a:p>
          <a:p>
            <a:pPr marL="0" lvl="0" indent="0" algn="l" rtl="0">
              <a:lnSpc>
                <a:spcPct val="115000"/>
              </a:lnSpc>
              <a:spcBef>
                <a:spcPts val="1200"/>
              </a:spcBef>
              <a:spcAft>
                <a:spcPts val="0"/>
              </a:spcAft>
              <a:buNone/>
            </a:pPr>
            <a:r>
              <a:rPr lang="en" sz="1800" b="1">
                <a:solidFill>
                  <a:schemeClr val="dk2"/>
                </a:solidFill>
              </a:rPr>
              <a:t>Create an alert for Brute Force attack.</a:t>
            </a:r>
            <a:endParaRPr sz="1800" b="1">
              <a:solidFill>
                <a:schemeClr val="dk2"/>
              </a:solidFill>
            </a:endParaRPr>
          </a:p>
          <a:p>
            <a:pPr marL="0" lvl="0" indent="0" algn="l" rtl="0">
              <a:spcBef>
                <a:spcPts val="1200"/>
              </a:spcBef>
              <a:spcAft>
                <a:spcPts val="0"/>
              </a:spcAft>
              <a:buNone/>
            </a:pPr>
            <a:endParaRPr sz="3600" b="1"/>
          </a:p>
        </p:txBody>
      </p:sp>
      <p:sp>
        <p:nvSpPr>
          <p:cNvPr id="362" name="Google Shape;362;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descr="A screenshot of a computer&#10;&#10;Description automatically generated">
            <a:extLst>
              <a:ext uri="{FF2B5EF4-FFF2-40B4-BE49-F238E27FC236}">
                <a16:creationId xmlns:a16="http://schemas.microsoft.com/office/drawing/2014/main" id="{A7D0B212-3583-11E9-9315-7D25609D43DE}"/>
              </a:ext>
            </a:extLst>
          </p:cNvPr>
          <p:cNvPicPr>
            <a:picLocks noChangeAspect="1"/>
          </p:cNvPicPr>
          <p:nvPr/>
        </p:nvPicPr>
        <p:blipFill rotWithShape="1">
          <a:blip r:embed="rId3"/>
          <a:srcRect t="7983" b="4762"/>
          <a:stretch/>
        </p:blipFill>
        <p:spPr>
          <a:xfrm>
            <a:off x="0" y="2852057"/>
            <a:ext cx="7772400" cy="4521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8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3.3.3 Screenshot</a:t>
            </a:r>
            <a:endParaRPr sz="3600" b="1"/>
          </a:p>
          <a:p>
            <a:pPr marL="0" lvl="0" indent="0" algn="l" rtl="0">
              <a:lnSpc>
                <a:spcPct val="115000"/>
              </a:lnSpc>
              <a:spcBef>
                <a:spcPts val="1200"/>
              </a:spcBef>
              <a:spcAft>
                <a:spcPts val="1200"/>
              </a:spcAft>
              <a:buNone/>
            </a:pPr>
            <a:r>
              <a:rPr lang="en" sz="1800" b="1">
                <a:solidFill>
                  <a:schemeClr val="dk2"/>
                </a:solidFill>
              </a:rPr>
              <a:t>Create an alert for a scanning attack. During the scan, an attacker is looking to identify what ports are open. </a:t>
            </a:r>
            <a:endParaRPr sz="3600" b="1"/>
          </a:p>
        </p:txBody>
      </p:sp>
      <p:sp>
        <p:nvSpPr>
          <p:cNvPr id="368" name="Google Shape;368;p8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descr="A screenshot of a computer&#10;&#10;Description automatically generated">
            <a:extLst>
              <a:ext uri="{FF2B5EF4-FFF2-40B4-BE49-F238E27FC236}">
                <a16:creationId xmlns:a16="http://schemas.microsoft.com/office/drawing/2014/main" id="{18E11993-468B-7588-49AC-E2C77D712FCF}"/>
              </a:ext>
            </a:extLst>
          </p:cNvPr>
          <p:cNvPicPr>
            <a:picLocks noChangeAspect="1"/>
          </p:cNvPicPr>
          <p:nvPr/>
        </p:nvPicPr>
        <p:blipFill rotWithShape="1">
          <a:blip r:embed="rId3"/>
          <a:srcRect t="7982" b="5183"/>
          <a:stretch/>
        </p:blipFill>
        <p:spPr>
          <a:xfrm>
            <a:off x="0" y="2852056"/>
            <a:ext cx="7772400" cy="449942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8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3.4 Incident Response Playbook</a:t>
            </a:r>
            <a:endParaRPr sz="3600" b="1"/>
          </a:p>
        </p:txBody>
      </p:sp>
      <p:sp>
        <p:nvSpPr>
          <p:cNvPr id="374" name="Google Shape;374;p8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b="1" dirty="0">
                <a:latin typeface="Open Sans"/>
                <a:ea typeface="Open Sans"/>
                <a:cs typeface="Open Sans"/>
                <a:sym typeface="Open Sans"/>
              </a:rPr>
              <a:t>1) DoS Attack:</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Rate Limiting: Implement rate limiting on the server to restrict the number of requests it can handle within a given timeframe. This helps prevent the server from being overwhelmed by too many requests.</a:t>
            </a:r>
          </a:p>
          <a:p>
            <a:pPr marL="0" lvl="0" indent="0" algn="l" rtl="0">
              <a:spcBef>
                <a:spcPts val="0"/>
              </a:spcBef>
              <a:spcAft>
                <a:spcPts val="0"/>
              </a:spcAft>
              <a:buNone/>
            </a:pPr>
            <a:r>
              <a:rPr lang="en-US" sz="1900" b="1" dirty="0">
                <a:latin typeface="Open Sans"/>
                <a:ea typeface="Open Sans"/>
                <a:cs typeface="Open Sans"/>
                <a:sym typeface="Open Sans"/>
              </a:rPr>
              <a:t>Block List: Identify the IPs sourcing the attack by analyzing logs and network traffic. Once identified, block these IPs at the network level to stop the attack traffic from reaching the server.</a:t>
            </a:r>
          </a:p>
          <a:p>
            <a:pPr marL="0" lvl="0" indent="0" algn="l" rtl="0">
              <a:spcBef>
                <a:spcPts val="0"/>
              </a:spcBef>
              <a:spcAft>
                <a:spcPts val="0"/>
              </a:spcAft>
              <a:buNone/>
            </a:pPr>
            <a:r>
              <a:rPr lang="en-US" sz="1900" b="1" dirty="0">
                <a:latin typeface="Open Sans"/>
                <a:ea typeface="Open Sans"/>
                <a:cs typeface="Open Sans"/>
                <a:sym typeface="Open Sans"/>
              </a:rPr>
              <a:t>Traffic Analysis: Analyze incoming traffic to identify patterns specific to the DoS attack. Look for common characteristics such as high request rates from particular IPs or unusual traffic spikes.</a:t>
            </a:r>
          </a:p>
          <a:p>
            <a:pPr marL="0" lvl="0" indent="0" algn="l" rtl="0">
              <a:spcBef>
                <a:spcPts val="0"/>
              </a:spcBef>
              <a:spcAft>
                <a:spcPts val="0"/>
              </a:spcAft>
              <a:buNone/>
            </a:pPr>
            <a:r>
              <a:rPr lang="en-US" sz="1900" b="1" dirty="0">
                <a:latin typeface="Open Sans"/>
                <a:ea typeface="Open Sans"/>
                <a:cs typeface="Open Sans"/>
                <a:sym typeface="Open Sans"/>
              </a:rPr>
              <a:t>Resource Scaling: Temporarily scale up server resources such as CPU, memory, and bandwidth to handle the increased load caused by the attack. This can help mitigate the impact on service availability until the attack is resolved.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8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3.4 Incident Response Playbook</a:t>
            </a:r>
            <a:endParaRPr sz="3600" b="1"/>
          </a:p>
        </p:txBody>
      </p:sp>
      <p:sp>
        <p:nvSpPr>
          <p:cNvPr id="374" name="Google Shape;374;p8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b="1" dirty="0">
                <a:latin typeface="Open Sans"/>
                <a:ea typeface="Open Sans"/>
                <a:cs typeface="Open Sans"/>
                <a:sym typeface="Open Sans"/>
              </a:rPr>
              <a:t>Remediation:</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Review and update server configurations to optimize performance and mitigate future DoS attacks.</a:t>
            </a:r>
          </a:p>
          <a:p>
            <a:pPr marL="0" lvl="0" indent="0" algn="l" rtl="0">
              <a:spcBef>
                <a:spcPts val="0"/>
              </a:spcBef>
              <a:spcAft>
                <a:spcPts val="0"/>
              </a:spcAft>
              <a:buNone/>
            </a:pPr>
            <a:r>
              <a:rPr lang="en-US" sz="1900" b="1" dirty="0">
                <a:latin typeface="Open Sans"/>
                <a:ea typeface="Open Sans"/>
                <a:cs typeface="Open Sans"/>
                <a:sym typeface="Open Sans"/>
              </a:rPr>
              <a:t>Implement DDoS protection services or appliances to detect and mitigate similar attacks in real-time.</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2) Brute Force Attack:</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Account Lockout Policies: Implement account lockout policies to automatically lock out user accounts after a certain number of failed login attempts. This helps prevent attackers from guessing passwords through brute force.</a:t>
            </a:r>
          </a:p>
          <a:p>
            <a:pPr marL="0" lvl="0" indent="0" algn="l" rtl="0">
              <a:spcBef>
                <a:spcPts val="0"/>
              </a:spcBef>
              <a:spcAft>
                <a:spcPts val="0"/>
              </a:spcAft>
              <a:buNone/>
            </a:pPr>
            <a:r>
              <a:rPr lang="en-US" sz="1900" b="1" dirty="0">
                <a:latin typeface="Open Sans"/>
                <a:ea typeface="Open Sans"/>
                <a:cs typeface="Open Sans"/>
                <a:sym typeface="Open Sans"/>
              </a:rPr>
              <a:t>Change Passwords: Prompt affected users to change their passwords immediately to prevent unauthorized access to their accounts. Provide guidance on creating strong, unique passwords.</a:t>
            </a:r>
          </a:p>
        </p:txBody>
      </p:sp>
    </p:spTree>
    <p:extLst>
      <p:ext uri="{BB962C8B-B14F-4D97-AF65-F5344CB8AC3E}">
        <p14:creationId xmlns:p14="http://schemas.microsoft.com/office/powerpoint/2010/main" val="2321836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8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3.4 Incident Response Playbook</a:t>
            </a:r>
            <a:endParaRPr sz="3600" b="1"/>
          </a:p>
        </p:txBody>
      </p:sp>
      <p:sp>
        <p:nvSpPr>
          <p:cNvPr id="374" name="Google Shape;374;p8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b="1" dirty="0">
                <a:latin typeface="Open Sans"/>
                <a:ea typeface="Open Sans"/>
                <a:cs typeface="Open Sans"/>
                <a:sym typeface="Open Sans"/>
              </a:rPr>
              <a:t>Monitor for Suspicious Activity: Continuously monitor system logs and authentication records for any unusual login attempts or access patterns. Investigate any suspicious activity promptly.</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Remediation:</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Enhance authentication mechanisms with multi-factor authentication (MFA) to add an extra layer of security.</a:t>
            </a:r>
          </a:p>
          <a:p>
            <a:pPr marL="0" lvl="0" indent="0" algn="l" rtl="0">
              <a:spcBef>
                <a:spcPts val="0"/>
              </a:spcBef>
              <a:spcAft>
                <a:spcPts val="0"/>
              </a:spcAft>
              <a:buNone/>
            </a:pPr>
            <a:r>
              <a:rPr lang="en-US" sz="1900" b="1" dirty="0">
                <a:latin typeface="Open Sans"/>
                <a:ea typeface="Open Sans"/>
                <a:cs typeface="Open Sans"/>
                <a:sym typeface="Open Sans"/>
              </a:rPr>
              <a:t>Educate users on password hygiene and security best practices to minimize the risk of successful brute force attacks.</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3) Scanning and Reconnaissance:</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Alter Firewall Rules: Analyze incoming traffic patterns and adjust firewall rules to block or restrict traffic from suspicious sources. This helps prevent attackers from conducting further reconnaissance or exploiting vulnerabilities.</a:t>
            </a:r>
          </a:p>
        </p:txBody>
      </p:sp>
    </p:spTree>
    <p:extLst>
      <p:ext uri="{BB962C8B-B14F-4D97-AF65-F5344CB8AC3E}">
        <p14:creationId xmlns:p14="http://schemas.microsoft.com/office/powerpoint/2010/main" val="148115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8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3.4 Incident Response Playbook</a:t>
            </a:r>
            <a:endParaRPr sz="3600" b="1"/>
          </a:p>
        </p:txBody>
      </p:sp>
      <p:sp>
        <p:nvSpPr>
          <p:cNvPr id="374" name="Google Shape;374;p8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b="1" dirty="0">
                <a:latin typeface="Open Sans"/>
                <a:ea typeface="Open Sans"/>
                <a:cs typeface="Open Sans"/>
                <a:sym typeface="Open Sans"/>
              </a:rPr>
              <a:t>Honeypots: Deploy honeypots strategically within the network to lure and trap attackers. Analyze the behavior of attackers targeting the honeypots to gather intelligence on their tactics and techniques.</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Network Segmentation: Ensure critical assets are isolated within segmented network zones. This limits the potential impact of a successful attack and prevents lateral movement within the network.</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Remediation:</a:t>
            </a:r>
          </a:p>
          <a:p>
            <a:pPr marL="0" lvl="0" indent="0" algn="l" rtl="0">
              <a:spcBef>
                <a:spcPts val="0"/>
              </a:spcBef>
              <a:spcAft>
                <a:spcPts val="0"/>
              </a:spcAft>
              <a:buNone/>
            </a:pPr>
            <a:endParaRPr lang="en-US" sz="1900" b="1" dirty="0">
              <a:latin typeface="Open Sans"/>
              <a:ea typeface="Open Sans"/>
              <a:cs typeface="Open Sans"/>
              <a:sym typeface="Open Sans"/>
            </a:endParaRPr>
          </a:p>
          <a:p>
            <a:pPr marL="0" lvl="0" indent="0" algn="l" rtl="0">
              <a:spcBef>
                <a:spcPts val="0"/>
              </a:spcBef>
              <a:spcAft>
                <a:spcPts val="0"/>
              </a:spcAft>
              <a:buNone/>
            </a:pPr>
            <a:r>
              <a:rPr lang="en-US" sz="1900" b="1" dirty="0">
                <a:latin typeface="Open Sans"/>
                <a:ea typeface="Open Sans"/>
                <a:cs typeface="Open Sans"/>
                <a:sym typeface="Open Sans"/>
              </a:rPr>
              <a:t>Regularly review and update firewall rules to adapt to evolving threats and attack techniques.</a:t>
            </a:r>
          </a:p>
          <a:p>
            <a:pPr marL="0" lvl="0" indent="0" algn="l" rtl="0">
              <a:spcBef>
                <a:spcPts val="0"/>
              </a:spcBef>
              <a:spcAft>
                <a:spcPts val="0"/>
              </a:spcAft>
              <a:buNone/>
            </a:pPr>
            <a:r>
              <a:rPr lang="en-US" sz="1900" b="1" dirty="0">
                <a:latin typeface="Open Sans"/>
                <a:ea typeface="Open Sans"/>
                <a:cs typeface="Open Sans"/>
                <a:sym typeface="Open Sans"/>
              </a:rPr>
              <a:t>Conduct periodic security assessments and penetration tests to identify and address vulnerabilities in the network infrastructure.</a:t>
            </a:r>
          </a:p>
        </p:txBody>
      </p:sp>
    </p:spTree>
    <p:extLst>
      <p:ext uri="{BB962C8B-B14F-4D97-AF65-F5344CB8AC3E}">
        <p14:creationId xmlns:p14="http://schemas.microsoft.com/office/powerpoint/2010/main" val="1687932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1.1 Designing the Network</a:t>
            </a:r>
            <a:endParaRPr sz="3600" b="1"/>
          </a:p>
        </p:txBody>
      </p:sp>
      <p:sp>
        <p:nvSpPr>
          <p:cNvPr id="206" name="Google Shape;206;p55"/>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pen Sans"/>
                <a:ea typeface="Open Sans"/>
                <a:cs typeface="Open Sans"/>
                <a:sym typeface="Open Sans"/>
              </a:rPr>
              <a:t>Remove this slide</a:t>
            </a:r>
            <a:endParaRPr sz="4500">
              <a:solidFill>
                <a:srgbClr val="FFFFFF"/>
              </a:solidFill>
              <a:latin typeface="Open Sans"/>
              <a:ea typeface="Open Sans"/>
              <a:cs typeface="Open Sans"/>
              <a:sym typeface="Open Sans"/>
            </a:endParaRPr>
          </a:p>
        </p:txBody>
      </p:sp>
      <p:pic>
        <p:nvPicPr>
          <p:cNvPr id="7" name="Picture 6" descr="A screenshot of a computer&#10;&#10;Description automatically generated">
            <a:extLst>
              <a:ext uri="{FF2B5EF4-FFF2-40B4-BE49-F238E27FC236}">
                <a16:creationId xmlns:a16="http://schemas.microsoft.com/office/drawing/2014/main" id="{4EA48E34-4B07-BAFF-4DF5-A6A073417199}"/>
              </a:ext>
            </a:extLst>
          </p:cNvPr>
          <p:cNvPicPr>
            <a:picLocks noChangeAspect="1"/>
          </p:cNvPicPr>
          <p:nvPr/>
        </p:nvPicPr>
        <p:blipFill>
          <a:blip r:embed="rId3"/>
          <a:stretch>
            <a:fillRect/>
          </a:stretch>
        </p:blipFill>
        <p:spPr>
          <a:xfrm>
            <a:off x="920979" y="2467425"/>
            <a:ext cx="6386967" cy="72426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78"/>
        <p:cNvGrpSpPr/>
        <p:nvPr/>
      </p:nvGrpSpPr>
      <p:grpSpPr>
        <a:xfrm>
          <a:off x="0" y="0"/>
          <a:ext cx="0" cy="0"/>
          <a:chOff x="0" y="0"/>
          <a:chExt cx="0" cy="0"/>
        </a:xfrm>
      </p:grpSpPr>
      <p:sp>
        <p:nvSpPr>
          <p:cNvPr id="379" name="Google Shape;379;p8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Zero Trust Model</a:t>
            </a:r>
            <a:endParaRPr sz="3600" b="1">
              <a:solidFill>
                <a:srgbClr val="FFFFFF"/>
              </a:solidFill>
              <a:latin typeface="Open Sans"/>
              <a:ea typeface="Open Sans"/>
              <a:cs typeface="Open Sans"/>
              <a:sym typeface="Open Sans"/>
            </a:endParaRPr>
          </a:p>
        </p:txBody>
      </p:sp>
      <p:sp>
        <p:nvSpPr>
          <p:cNvPr id="380" name="Google Shape;380;p8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8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4: Zero Trust Model</a:t>
            </a:r>
            <a:endParaRPr sz="3600" b="1"/>
          </a:p>
        </p:txBody>
      </p:sp>
      <p:sp>
        <p:nvSpPr>
          <p:cNvPr id="386" name="Google Shape;386;p8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Open Sans"/>
                <a:ea typeface="Open Sans"/>
                <a:cs typeface="Open Sans"/>
                <a:sym typeface="Open Sans"/>
              </a:rPr>
              <a:t>XYZ is elated with the work you've done so far! But they've been hearing about this new buzzword "Zero Trust" and are curious as to what it is and what the architecture would look like in a Zero Trust model. So your next task below is to design a Zero Trust model, then explain the differences between your network architecture and your Zero Trust model.</a:t>
            </a:r>
            <a:endParaRPr sz="1800" b="1">
              <a:latin typeface="Open Sans"/>
              <a:ea typeface="Open Sans"/>
              <a:cs typeface="Open Sans"/>
              <a:sym typeface="Open Sans"/>
            </a:endParaRPr>
          </a:p>
          <a:p>
            <a:pPr marL="0" lvl="0" indent="0" algn="l" rtl="0">
              <a:lnSpc>
                <a:spcPct val="115000"/>
              </a:lnSpc>
              <a:spcBef>
                <a:spcPts val="0"/>
              </a:spcBef>
              <a:spcAft>
                <a:spcPts val="0"/>
              </a:spcAft>
              <a:buNone/>
            </a:pPr>
            <a:endParaRPr sz="1800" b="1">
              <a:latin typeface="Open Sans"/>
              <a:ea typeface="Open Sans"/>
              <a:cs typeface="Open Sans"/>
              <a:sym typeface="Open Sans"/>
            </a:endParaRPr>
          </a:p>
          <a:p>
            <a:pPr marL="0" lvl="0" indent="0" algn="l" rtl="0">
              <a:lnSpc>
                <a:spcPct val="115000"/>
              </a:lnSpc>
              <a:spcBef>
                <a:spcPts val="0"/>
              </a:spcBef>
              <a:spcAft>
                <a:spcPts val="0"/>
              </a:spcAft>
              <a:buNone/>
            </a:pPr>
            <a:r>
              <a:rPr lang="en" sz="1800"/>
              <a:t>Design a Zero Trust model of your network architecture using https://app.diagrams.net/.</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t>Make sure to incorporate the following into your design:</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Clr>
                <a:schemeClr val="dk1"/>
              </a:buClr>
              <a:buSzPts val="1100"/>
              <a:buFont typeface="Arial"/>
              <a:buNone/>
            </a:pPr>
            <a:r>
              <a:rPr lang="en" sz="1800"/>
              <a:t>- Identity</a:t>
            </a:r>
            <a:endParaRPr sz="1800"/>
          </a:p>
          <a:p>
            <a:pPr marL="0" lvl="0" indent="0" algn="l" rtl="0">
              <a:lnSpc>
                <a:spcPct val="115000"/>
              </a:lnSpc>
              <a:spcBef>
                <a:spcPts val="0"/>
              </a:spcBef>
              <a:spcAft>
                <a:spcPts val="0"/>
              </a:spcAft>
              <a:buClr>
                <a:schemeClr val="dk1"/>
              </a:buClr>
              <a:buSzPts val="1100"/>
              <a:buFont typeface="Arial"/>
              <a:buNone/>
            </a:pPr>
            <a:r>
              <a:rPr lang="en" sz="1800"/>
              <a:t>- Devices</a:t>
            </a:r>
            <a:endParaRPr sz="1800"/>
          </a:p>
          <a:p>
            <a:pPr marL="0" lvl="0" indent="0" algn="l" rtl="0">
              <a:lnSpc>
                <a:spcPct val="115000"/>
              </a:lnSpc>
              <a:spcBef>
                <a:spcPts val="0"/>
              </a:spcBef>
              <a:spcAft>
                <a:spcPts val="0"/>
              </a:spcAft>
              <a:buClr>
                <a:schemeClr val="dk1"/>
              </a:buClr>
              <a:buSzPts val="1100"/>
              <a:buFont typeface="Arial"/>
              <a:buNone/>
            </a:pPr>
            <a:r>
              <a:rPr lang="en" sz="1800"/>
              <a:t>- Apps</a:t>
            </a:r>
            <a:endParaRPr sz="1800"/>
          </a:p>
          <a:p>
            <a:pPr marL="0" lvl="0" indent="0" algn="l" rtl="0">
              <a:lnSpc>
                <a:spcPct val="115000"/>
              </a:lnSpc>
              <a:spcBef>
                <a:spcPts val="0"/>
              </a:spcBef>
              <a:spcAft>
                <a:spcPts val="0"/>
              </a:spcAft>
              <a:buClr>
                <a:schemeClr val="dk1"/>
              </a:buClr>
              <a:buSzPts val="1100"/>
              <a:buFont typeface="Arial"/>
              <a:buNone/>
            </a:pPr>
            <a:r>
              <a:rPr lang="en" sz="1800"/>
              <a:t>- Network</a:t>
            </a:r>
            <a:endParaRPr sz="1800"/>
          </a:p>
          <a:p>
            <a:pPr marL="0" lvl="0" indent="0" algn="l" rtl="0">
              <a:lnSpc>
                <a:spcPct val="115000"/>
              </a:lnSpc>
              <a:spcBef>
                <a:spcPts val="0"/>
              </a:spcBef>
              <a:spcAft>
                <a:spcPts val="0"/>
              </a:spcAft>
              <a:buClr>
                <a:schemeClr val="dk1"/>
              </a:buClr>
              <a:buSzPts val="1100"/>
              <a:buFont typeface="Arial"/>
              <a:buNone/>
            </a:pPr>
            <a:r>
              <a:rPr lang="en" sz="1800"/>
              <a:t>- Data</a:t>
            </a:r>
            <a:endParaRPr sz="1800"/>
          </a:p>
          <a:p>
            <a:pPr marL="0" lvl="0" indent="0" algn="l" rtl="0">
              <a:lnSpc>
                <a:spcPct val="115000"/>
              </a:lnSpc>
              <a:spcBef>
                <a:spcPts val="0"/>
              </a:spcBef>
              <a:spcAft>
                <a:spcPts val="0"/>
              </a:spcAft>
              <a:buClr>
                <a:schemeClr val="dk1"/>
              </a:buClr>
              <a:buSzPts val="1100"/>
              <a:buFont typeface="Arial"/>
              <a:buNone/>
            </a:pPr>
            <a:r>
              <a:rPr lang="en" sz="1800"/>
              <a:t>- Infrastructure</a:t>
            </a:r>
            <a:endParaRPr sz="1800"/>
          </a:p>
          <a:p>
            <a:pPr marL="0" lvl="0" indent="0" algn="l" rtl="0">
              <a:lnSpc>
                <a:spcPct val="115000"/>
              </a:lnSpc>
              <a:spcBef>
                <a:spcPts val="0"/>
              </a:spcBef>
              <a:spcAft>
                <a:spcPts val="0"/>
              </a:spcAft>
              <a:buClr>
                <a:schemeClr val="dk1"/>
              </a:buClr>
              <a:buSzPts val="1100"/>
              <a:buFont typeface="Arial"/>
              <a:buNone/>
            </a:pPr>
            <a:r>
              <a:rPr lang="en" sz="1800"/>
              <a:t>- Trusted and Untrusted Devices</a:t>
            </a:r>
            <a:endParaRPr sz="1800"/>
          </a:p>
          <a:p>
            <a:pPr marL="0" lvl="0" indent="0" algn="l" rtl="0">
              <a:lnSpc>
                <a:spcPct val="115000"/>
              </a:lnSpc>
              <a:spcBef>
                <a:spcPts val="0"/>
              </a:spcBef>
              <a:spcAft>
                <a:spcPts val="0"/>
              </a:spcAft>
              <a:buNone/>
            </a:pPr>
            <a:r>
              <a:rPr lang="en" sz="1800"/>
              <a:t>- Controls</a:t>
            </a:r>
            <a:endParaRPr sz="1800"/>
          </a:p>
          <a:p>
            <a:pPr marL="0" lvl="0" indent="0" algn="l" rtl="0">
              <a:lnSpc>
                <a:spcPct val="115000"/>
              </a:lnSpc>
              <a:spcBef>
                <a:spcPts val="0"/>
              </a:spcBef>
              <a:spcAft>
                <a:spcPts val="0"/>
              </a:spcAft>
              <a:buNone/>
            </a:pPr>
            <a:endParaRPr sz="1800"/>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8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4.1 Zero Trust Model</a:t>
            </a:r>
            <a:endParaRPr sz="3600" b="1"/>
          </a:p>
        </p:txBody>
      </p:sp>
      <p:sp>
        <p:nvSpPr>
          <p:cNvPr id="392" name="Google Shape;392;p8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a:latin typeface="Open Sans"/>
                <a:ea typeface="Open Sans"/>
                <a:cs typeface="Open Sans"/>
                <a:sym typeface="Open Sans"/>
              </a:rPr>
              <a:t>Paste your Zero Trust model diagram here:</a:t>
            </a:r>
            <a:endParaRPr sz="18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
        <p:nvSpPr>
          <p:cNvPr id="393" name="Google Shape;393;p86"/>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pen Sans"/>
                <a:ea typeface="Open Sans"/>
                <a:cs typeface="Open Sans"/>
                <a:sym typeface="Open Sans"/>
              </a:rPr>
              <a:t>Remove this slide</a:t>
            </a:r>
            <a:endParaRPr sz="4500">
              <a:solidFill>
                <a:srgbClr val="FFFFFF"/>
              </a:solidFill>
              <a:latin typeface="Open Sans"/>
              <a:ea typeface="Open Sans"/>
              <a:cs typeface="Open Sans"/>
              <a:sym typeface="Open Sans"/>
            </a:endParaRPr>
          </a:p>
        </p:txBody>
      </p:sp>
      <p:pic>
        <p:nvPicPr>
          <p:cNvPr id="3" name="Picture 2" descr="A screenshot of a computer&#10;&#10;Description automatically generated">
            <a:extLst>
              <a:ext uri="{FF2B5EF4-FFF2-40B4-BE49-F238E27FC236}">
                <a16:creationId xmlns:a16="http://schemas.microsoft.com/office/drawing/2014/main" id="{AD867364-E73F-55CB-49D6-CCF229105AF6}"/>
              </a:ext>
            </a:extLst>
          </p:cNvPr>
          <p:cNvPicPr>
            <a:picLocks noChangeAspect="1"/>
          </p:cNvPicPr>
          <p:nvPr/>
        </p:nvPicPr>
        <p:blipFill>
          <a:blip r:embed="rId3"/>
          <a:stretch>
            <a:fillRect/>
          </a:stretch>
        </p:blipFill>
        <p:spPr>
          <a:xfrm>
            <a:off x="427743" y="4032400"/>
            <a:ext cx="7079712" cy="42767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8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4.2 Modern Architecture vs. Zero Trust</a:t>
            </a:r>
            <a:endParaRPr sz="3600" b="1"/>
          </a:p>
        </p:txBody>
      </p:sp>
      <p:sp>
        <p:nvSpPr>
          <p:cNvPr id="399" name="Google Shape;399;p8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In my Zero Trust model, authentication serves as the cornerstone of network security, requiring rigorous verification of users, whether they originate from the on-premise network or connect directly from the internet. Before granting access to resources such as the VPN or the Public DMZ, users must undergo an authentication process, to ensure their identities are validated. This approach mitigates the risk of unauthorized access attempts and strengthens the overall security posture of the network.</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Furthermore, encryption plays a pivotal role in safeguarding data integrity and confidentiality throughout the entire system. All traffic flowing within the network, whether between segments or from external sources, is encrypted to prevent any eavesdropping. This aligns with the Zero Trust principle of assuming breach and implementing robust data protection measures.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Additionally, the concept of trust is redefined within this model, moving away from implicit trust based on network location to continuous verification of identity and behavior. Trust is never assumed and must be earned through ongoing authentication and authorization processes. This contrasts with traditional network architectures that rely heavily on perimeter-based trust models.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8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4.2 Modern Architecture vs. Zero Trust</a:t>
            </a:r>
            <a:endParaRPr sz="3600" b="1"/>
          </a:p>
        </p:txBody>
      </p:sp>
      <p:sp>
        <p:nvSpPr>
          <p:cNvPr id="399" name="Google Shape;399;p8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Moreover, the emergence of cloud services has rendered traditional perimeter defenses outdated, necessitating a shift towards a Zero Trust mindset. Modern network architectures must adapt to the dynamic nature of cloud environments by implementing granular access controls and encryption mechanisms that transcend traditional network boundaries.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Finally, the evolution of the threat landscape underscores the importance of adopting a Zero Trust approach. With increasingly sophisticated cyber threats, organizations can no longer rely solely on perimeter defenses but must instead adopt proactive security measures that continuously monitor and respond to threats in real-time.</a:t>
            </a:r>
            <a:endParaRPr lang="en-US" sz="1900" dirty="0"/>
          </a:p>
        </p:txBody>
      </p:sp>
    </p:spTree>
    <p:extLst>
      <p:ext uri="{BB962C8B-B14F-4D97-AF65-F5344CB8AC3E}">
        <p14:creationId xmlns:p14="http://schemas.microsoft.com/office/powerpoint/2010/main" val="4083650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0"/>
        <p:cNvGrpSpPr/>
        <p:nvPr/>
      </p:nvGrpSpPr>
      <p:grpSpPr>
        <a:xfrm>
          <a:off x="0" y="0"/>
          <a:ext cx="0" cy="0"/>
          <a:chOff x="0" y="0"/>
          <a:chExt cx="0" cy="0"/>
        </a:xfrm>
      </p:grpSpPr>
      <p:sp>
        <p:nvSpPr>
          <p:cNvPr id="211" name="Google Shape;211;p56"/>
          <p:cNvSpPr/>
          <p:nvPr/>
        </p:nvSpPr>
        <p:spPr>
          <a:xfrm>
            <a:off x="1184725" y="4003550"/>
            <a:ext cx="5583900" cy="34053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Building a Secure Network Architecture</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in Azure</a:t>
            </a:r>
            <a:endParaRPr sz="3600" b="1">
              <a:solidFill>
                <a:srgbClr val="FFFFFF"/>
              </a:solidFill>
              <a:latin typeface="Open Sans"/>
              <a:ea typeface="Open Sans"/>
              <a:cs typeface="Open Sans"/>
              <a:sym typeface="Open Sans"/>
            </a:endParaRPr>
          </a:p>
        </p:txBody>
      </p:sp>
      <p:sp>
        <p:nvSpPr>
          <p:cNvPr id="212" name="Google Shape;212;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2.1.1 Screenshot</a:t>
            </a:r>
            <a:endParaRPr sz="3600" b="1"/>
          </a:p>
          <a:p>
            <a:pPr marL="0" lvl="0" indent="0" algn="l" rtl="0">
              <a:lnSpc>
                <a:spcPct val="115000"/>
              </a:lnSpc>
              <a:spcBef>
                <a:spcPts val="1200"/>
              </a:spcBef>
              <a:spcAft>
                <a:spcPts val="1200"/>
              </a:spcAft>
              <a:buClr>
                <a:schemeClr val="dk1"/>
              </a:buClr>
              <a:buSzPts val="1100"/>
              <a:buFont typeface="Arial"/>
              <a:buNone/>
            </a:pPr>
            <a:r>
              <a:rPr lang="en" sz="2000" b="1">
                <a:solidFill>
                  <a:schemeClr val="dk2"/>
                </a:solidFill>
              </a:rPr>
              <a:t>Create two Azure Virtual Networks in the resource group ‘entp-project’. Label one for your DMZ and one as your Internal.</a:t>
            </a:r>
            <a:endParaRPr sz="2000" b="1"/>
          </a:p>
        </p:txBody>
      </p:sp>
      <p:pic>
        <p:nvPicPr>
          <p:cNvPr id="3" name="Picture 2" descr="A screenshot of a computer&#10;&#10;Description automatically generated">
            <a:extLst>
              <a:ext uri="{FF2B5EF4-FFF2-40B4-BE49-F238E27FC236}">
                <a16:creationId xmlns:a16="http://schemas.microsoft.com/office/drawing/2014/main" id="{FBE71014-CD22-3517-B6DB-B18A8E7B812F}"/>
              </a:ext>
            </a:extLst>
          </p:cNvPr>
          <p:cNvPicPr>
            <a:picLocks noChangeAspect="1"/>
          </p:cNvPicPr>
          <p:nvPr/>
        </p:nvPicPr>
        <p:blipFill rotWithShape="1">
          <a:blip r:embed="rId3"/>
          <a:srcRect l="5498" t="17647" r="37534" b="4902"/>
          <a:stretch/>
        </p:blipFill>
        <p:spPr>
          <a:xfrm>
            <a:off x="537028" y="3352799"/>
            <a:ext cx="6458858" cy="59430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2.1.2 Screenshot</a:t>
            </a:r>
            <a:endParaRPr sz="3600" b="1"/>
          </a:p>
          <a:p>
            <a:pPr marL="0" lvl="0" indent="0" algn="l" rtl="0">
              <a:lnSpc>
                <a:spcPct val="115000"/>
              </a:lnSpc>
              <a:spcBef>
                <a:spcPts val="1200"/>
              </a:spcBef>
              <a:spcAft>
                <a:spcPts val="0"/>
              </a:spcAft>
              <a:buNone/>
            </a:pPr>
            <a:r>
              <a:rPr lang="en" sz="2000" b="1">
                <a:solidFill>
                  <a:schemeClr val="dk2"/>
                </a:solidFill>
              </a:rPr>
              <a:t>Create 2 subnets within your DMZ - subnets should be public and private.</a:t>
            </a:r>
            <a:endParaRPr sz="3800" b="1"/>
          </a:p>
          <a:p>
            <a:pPr marL="0" lvl="0" indent="0" algn="l" rtl="0">
              <a:lnSpc>
                <a:spcPct val="115000"/>
              </a:lnSpc>
              <a:spcBef>
                <a:spcPts val="1200"/>
              </a:spcBef>
              <a:spcAft>
                <a:spcPts val="1200"/>
              </a:spcAft>
              <a:buNone/>
            </a:pPr>
            <a:endParaRPr sz="2000" b="1">
              <a:solidFill>
                <a:schemeClr val="dk2"/>
              </a:solidFill>
            </a:endParaRPr>
          </a:p>
        </p:txBody>
      </p:sp>
      <p:pic>
        <p:nvPicPr>
          <p:cNvPr id="3" name="Picture 2" descr="A screenshot of a computer&#10;&#10;Description automatically generated">
            <a:extLst>
              <a:ext uri="{FF2B5EF4-FFF2-40B4-BE49-F238E27FC236}">
                <a16:creationId xmlns:a16="http://schemas.microsoft.com/office/drawing/2014/main" id="{F23CFA76-862E-E490-6EB3-5BC23251FB0E}"/>
              </a:ext>
            </a:extLst>
          </p:cNvPr>
          <p:cNvPicPr>
            <a:picLocks noChangeAspect="1"/>
          </p:cNvPicPr>
          <p:nvPr/>
        </p:nvPicPr>
        <p:blipFill rotWithShape="1">
          <a:blip r:embed="rId3"/>
          <a:srcRect l="5322" t="17367" r="37441" b="4482"/>
          <a:stretch/>
        </p:blipFill>
        <p:spPr>
          <a:xfrm>
            <a:off x="478970" y="2946400"/>
            <a:ext cx="6553201" cy="596522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2.1.3 Screenshot</a:t>
            </a:r>
            <a:endParaRPr sz="3600" b="1"/>
          </a:p>
          <a:p>
            <a:pPr marL="0" lvl="0" indent="0" algn="l" rtl="0">
              <a:lnSpc>
                <a:spcPct val="115000"/>
              </a:lnSpc>
              <a:spcBef>
                <a:spcPts val="1200"/>
              </a:spcBef>
              <a:spcAft>
                <a:spcPts val="1200"/>
              </a:spcAft>
              <a:buNone/>
            </a:pPr>
            <a:r>
              <a:rPr lang="en" sz="1800" b="1">
                <a:solidFill>
                  <a:schemeClr val="dk2"/>
                </a:solidFill>
              </a:rPr>
              <a:t>Create three subnets in your internal network and label them Management, Secure, and Enterprise.</a:t>
            </a:r>
            <a:endParaRPr sz="3600" b="1"/>
          </a:p>
        </p:txBody>
      </p:sp>
      <p:pic>
        <p:nvPicPr>
          <p:cNvPr id="3" name="Picture 2" descr="A screenshot of a computer&#10;&#10;Description automatically generated">
            <a:extLst>
              <a:ext uri="{FF2B5EF4-FFF2-40B4-BE49-F238E27FC236}">
                <a16:creationId xmlns:a16="http://schemas.microsoft.com/office/drawing/2014/main" id="{2A7D960D-C6D0-1541-0CEE-21DBDB68D83A}"/>
              </a:ext>
            </a:extLst>
          </p:cNvPr>
          <p:cNvPicPr>
            <a:picLocks noChangeAspect="1"/>
          </p:cNvPicPr>
          <p:nvPr/>
        </p:nvPicPr>
        <p:blipFill rotWithShape="1">
          <a:blip r:embed="rId3"/>
          <a:srcRect l="5415" t="17227" r="37535" b="5462"/>
          <a:stretch/>
        </p:blipFill>
        <p:spPr>
          <a:xfrm>
            <a:off x="776514" y="3403600"/>
            <a:ext cx="6110515" cy="55204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2.2.1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public and private DMZ subnets. Please only use Standard_B1s for your VM size and select the Linux Ubuntu 18.04 image, otherwise you will encounter an error.</a:t>
            </a:r>
            <a:endParaRPr sz="1800" b="1">
              <a:solidFill>
                <a:schemeClr val="dk2"/>
              </a:solidFill>
            </a:endParaRPr>
          </a:p>
        </p:txBody>
      </p:sp>
      <p:pic>
        <p:nvPicPr>
          <p:cNvPr id="4" name="Picture 3" descr="A screenshot of a computer&#10;&#10;Description automatically generated">
            <a:extLst>
              <a:ext uri="{FF2B5EF4-FFF2-40B4-BE49-F238E27FC236}">
                <a16:creationId xmlns:a16="http://schemas.microsoft.com/office/drawing/2014/main" id="{18C2DCDB-82A3-68AB-88C8-F85147DAA281}"/>
              </a:ext>
            </a:extLst>
          </p:cNvPr>
          <p:cNvPicPr>
            <a:picLocks noChangeAspect="1"/>
          </p:cNvPicPr>
          <p:nvPr/>
        </p:nvPicPr>
        <p:blipFill rotWithShape="1">
          <a:blip r:embed="rId3"/>
          <a:srcRect l="5229" t="16527" r="26144" b="5182"/>
          <a:stretch/>
        </p:blipFill>
        <p:spPr>
          <a:xfrm>
            <a:off x="504371" y="2735942"/>
            <a:ext cx="6763657" cy="339634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F310815-B58F-0687-2686-B6C50FF239A4}"/>
              </a:ext>
            </a:extLst>
          </p:cNvPr>
          <p:cNvPicPr>
            <a:picLocks noChangeAspect="1"/>
          </p:cNvPicPr>
          <p:nvPr/>
        </p:nvPicPr>
        <p:blipFill rotWithShape="1">
          <a:blip r:embed="rId4"/>
          <a:srcRect l="3486" t="15873" r="26393" b="5836"/>
          <a:stretch/>
        </p:blipFill>
        <p:spPr>
          <a:xfrm>
            <a:off x="377370" y="6233887"/>
            <a:ext cx="6890658" cy="33382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2.2.2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Management, Secure, and Enterprise internal subnets. Please only use Standard_B1s for your VM size and select the Linux Ubuntu 18.04 image, otherwise you will encounter an error.</a:t>
            </a:r>
            <a:endParaRPr sz="1800" b="1">
              <a:solidFill>
                <a:schemeClr val="dk2"/>
              </a:solidFill>
            </a:endParaRPr>
          </a:p>
        </p:txBody>
      </p:sp>
      <p:pic>
        <p:nvPicPr>
          <p:cNvPr id="10" name="Picture 9" descr="A screenshot of a computer&#10;&#10;Description automatically generated">
            <a:extLst>
              <a:ext uri="{FF2B5EF4-FFF2-40B4-BE49-F238E27FC236}">
                <a16:creationId xmlns:a16="http://schemas.microsoft.com/office/drawing/2014/main" id="{3DD1A8E4-FED0-9F7F-46AF-41597E766FC0}"/>
              </a:ext>
            </a:extLst>
          </p:cNvPr>
          <p:cNvPicPr>
            <a:picLocks noChangeAspect="1"/>
          </p:cNvPicPr>
          <p:nvPr/>
        </p:nvPicPr>
        <p:blipFill rotWithShape="1">
          <a:blip r:embed="rId3"/>
          <a:srcRect l="4979" t="16293" r="27420" b="5696"/>
          <a:stretch/>
        </p:blipFill>
        <p:spPr>
          <a:xfrm>
            <a:off x="264945" y="2583542"/>
            <a:ext cx="7085372" cy="371565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3D3BF224-0ACC-67DA-EFBB-1B473F2D80FC}"/>
              </a:ext>
            </a:extLst>
          </p:cNvPr>
          <p:cNvPicPr>
            <a:picLocks noChangeAspect="1"/>
          </p:cNvPicPr>
          <p:nvPr/>
        </p:nvPicPr>
        <p:blipFill rotWithShape="1">
          <a:blip r:embed="rId4"/>
          <a:srcRect l="5290" t="12558" r="26922" b="5790"/>
          <a:stretch/>
        </p:blipFill>
        <p:spPr>
          <a:xfrm>
            <a:off x="319313" y="6095998"/>
            <a:ext cx="7288572" cy="387531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4884</TotalTime>
  <Words>1422</Words>
  <Application>Microsoft Office PowerPoint</Application>
  <PresentationFormat>Custom</PresentationFormat>
  <Paragraphs>148</Paragraphs>
  <Slides>34</Slides>
  <Notes>34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34</vt:i4>
      </vt:variant>
    </vt:vector>
  </HeadingPairs>
  <TitlesOfParts>
    <vt:vector size="42" baseType="lpstr">
      <vt:lpstr>Open Sans Light</vt:lpstr>
      <vt:lpstr>Helvetica Neue</vt:lpstr>
      <vt:lpstr>Open Sans</vt:lpstr>
      <vt:lpstr>Arial</vt:lpstr>
      <vt:lpstr>Simple Light</vt:lpstr>
      <vt:lpstr>Simple Light</vt:lpstr>
      <vt:lpstr>Simple Light</vt:lpstr>
      <vt:lpstr>White</vt:lpstr>
      <vt:lpstr>Project: Securing the Perimeter </vt:lpstr>
      <vt:lpstr>PowerPoint Presentation</vt:lpstr>
      <vt:lpstr>1.1 Designing the Network</vt:lpstr>
      <vt:lpstr>PowerPoint Presentation</vt:lpstr>
      <vt:lpstr>2.1.1 Screenshot Create two Azure Virtual Networks in the resource group ‘entp-project’. Label one for your DMZ and one as your Internal.</vt:lpstr>
      <vt:lpstr>2.1.2 Screenshot Create 2 subnets within your DMZ - subnets should be public and private. </vt:lpstr>
      <vt:lpstr>2.1.3 Screenshot Create three subnets in your internal network and label them Management, Secure, and Enterprise.</vt:lpstr>
      <vt:lpstr>2.2.1 Screenshot Create one VM in each of your public and private DMZ subnets. Please only use Standard_B1s for your VM size and select the Linux Ubuntu 18.04 image, otherwise you will encounter an error.</vt:lpstr>
      <vt:lpstr>2.2.2 Screenshot Create one VM in each of your Management, Secure, and Enterprise internal subnets. Please only use Standard_B1s for your VM size and select the Linux Ubuntu 18.04 image, otherwise you will encounter an error.</vt:lpstr>
      <vt:lpstr>2.2.2 Screenshot Create one VM in each of your Management, Secure, and Enterprise internal subnets. Please only use Standard_B1s for your VM size and select the Linux Ubuntu 18.04 image, otherwise you will encounter an error.</vt:lpstr>
      <vt:lpstr>2.3.1 Screenshot Traffic rules in your DMZ. </vt:lpstr>
      <vt:lpstr>2.3.2 Screenshot Traffic rules in your Internal network. </vt:lpstr>
      <vt:lpstr>2.4.1 Screenshot Create a VPN to connect to your internal network. </vt:lpstr>
      <vt:lpstr>2.4.2 Screenshot Test VPN connection by connecting to one of the VMs in your internal network.</vt:lpstr>
      <vt:lpstr>PowerPoint Presentation</vt:lpstr>
      <vt:lpstr> 3.1.1 Screenshot Create a VM in your private DMZ. On that VM, go through the process to create an ELK Server. For your Elk Server use the VM size DS1_v2 and  Linux Ubuntu 18.04 image. </vt:lpstr>
      <vt:lpstr> 3.1.2 Screenshot Set up routing to only allow traffic inbound to the server from both your virtual networks, and make sure Kibana is only accessible when you're on the network. </vt:lpstr>
      <vt:lpstr> 3.2.1 Screenshot Install Filebeat on your web servers and show the Filebeat service as active. </vt:lpstr>
      <vt:lpstr> 3.2.2 Screenshot Configure Filebeat to route web server logs to Elasticsearch. </vt:lpstr>
      <vt:lpstr> 3.2.3 Screenshot Simulate web traffic to your web servers using https://www.babylontraffic.com. </vt:lpstr>
      <vt:lpstr> 3.2.4 Screenshot Web server logs appear in Kibana. </vt:lpstr>
      <vt:lpstr>3.3 Build Alerts</vt:lpstr>
      <vt:lpstr> 3.3.1 Screenshot Create an alert for DoS attack. </vt:lpstr>
      <vt:lpstr> 3.3.2 Screenshot Create an alert for Brute Force attack. </vt:lpstr>
      <vt:lpstr> 3.3.3 Screenshot Create an alert for a scanning attack. During the scan, an attacker is looking to identify what ports are open. </vt:lpstr>
      <vt:lpstr>3.4 Incident Response Playbook</vt:lpstr>
      <vt:lpstr>3.4 Incident Response Playbook</vt:lpstr>
      <vt:lpstr>3.4 Incident Response Playbook</vt:lpstr>
      <vt:lpstr>3.4 Incident Response Playbook</vt:lpstr>
      <vt:lpstr>PowerPoint Presentation</vt:lpstr>
      <vt:lpstr>Section 4: Zero Trust Model</vt:lpstr>
      <vt:lpstr>4.1 Zero Trust Model</vt:lpstr>
      <vt:lpstr>4.2 Modern Architecture vs. Zero Trust</vt:lpstr>
      <vt:lpstr>4.2 Modern Architecture vs. Zero Trust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Securing the Perimeter</dc:title>
  <dc:creator>yaser essa</dc:creator>
  <cp:lastModifiedBy>yaser essa</cp:lastModifiedBy>
  <cp:revision>3</cp:revision>
  <dcterms:modified xsi:type="dcterms:W3CDTF">2024-04-25T01:48:29Z</dcterms:modified>
</cp:coreProperties>
</file>